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3"/>
  </p:notesMasterIdLst>
  <p:sldIdLst>
    <p:sldId id="256" r:id="rId2"/>
    <p:sldId id="278" r:id="rId3"/>
    <p:sldId id="258" r:id="rId4"/>
    <p:sldId id="259" r:id="rId5"/>
    <p:sldId id="260" r:id="rId6"/>
    <p:sldId id="261" r:id="rId7"/>
    <p:sldId id="276" r:id="rId8"/>
    <p:sldId id="262" r:id="rId9"/>
    <p:sldId id="275" r:id="rId10"/>
    <p:sldId id="27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1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9209" autoAdjust="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03F08-583C-43E3-B80D-E78BDEB5D89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C7483-12C9-4B02-9E84-FC90547BC3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44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C7483-12C9-4B02-9E84-FC90547BC3A0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156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4787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63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020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502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115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711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33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53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417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41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409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C7A868A-6FF5-40DA-B02B-6EDE64E0AF51}" type="datetimeFigureOut">
              <a:rPr lang="tr-TR" smtClean="0"/>
              <a:t>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AB7B99E-BC82-426C-868F-B01C049749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40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7" Type="http://schemas.openxmlformats.org/officeDocument/2006/relationships/image" Target="../media/image34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fif"/><Relationship Id="rId5" Type="http://schemas.openxmlformats.org/officeDocument/2006/relationships/image" Target="../media/image32.jfif"/><Relationship Id="rId4" Type="http://schemas.openxmlformats.org/officeDocument/2006/relationships/image" Target="../media/image31.jf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907777-E775-5510-4C05-3C04042AE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4329" y="109664"/>
            <a:ext cx="9258677" cy="754589"/>
          </a:xfrm>
        </p:spPr>
        <p:txBody>
          <a:bodyPr>
            <a:normAutofit/>
          </a:bodyPr>
          <a:lstStyle/>
          <a:p>
            <a:pPr algn="ctr"/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VICAST METALLURGY  A.Ş.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14F0163-811F-FD18-BAC6-61B14DE5B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368" y="1441523"/>
            <a:ext cx="9835082" cy="1960318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Vicast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Metal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lurgy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established in 2023 to produce cylinder heads and engine blocks for heavy vehicles. 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company, which has continued to grow since then, commissioned the 2nd Factory in 2024. Currently, 31 personnel, 6 white collar and 25 blue collar, work in a total area of ​​3500 m2, 2000 m2 of which is closed, and produces pig and ductile iron castings primarily for the automotive and other sectors.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1CD7988-C730-E516-B741-005A8731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5" y="109664"/>
            <a:ext cx="1033227" cy="103322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1C3E08C-3390-1EAF-CE4D-69DB1D13D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53" y="109664"/>
            <a:ext cx="1033228" cy="103322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BBDB9FC9-4998-D14D-BF00-24CA1377D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93" y="3700473"/>
            <a:ext cx="4045014" cy="19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D213AFE-08F6-D063-8A7E-0E116B700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48" y="568325"/>
            <a:ext cx="3638550" cy="467445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4148A67-04B3-7679-8D91-96F99DA1F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8" y="568325"/>
            <a:ext cx="3638549" cy="467445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51958B65-6D6D-9A1C-71D9-8BB98C0E2E59}"/>
              </a:ext>
            </a:extLst>
          </p:cNvPr>
          <p:cNvSpPr txBox="1"/>
          <p:nvPr/>
        </p:nvSpPr>
        <p:spPr>
          <a:xfrm>
            <a:off x="3571872" y="5624294"/>
            <a:ext cx="450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Semi-</a:t>
            </a:r>
            <a:r>
              <a:rPr lang="tr-TR" dirty="0" err="1"/>
              <a:t>automatic</a:t>
            </a:r>
            <a:r>
              <a:rPr lang="tr-TR" dirty="0"/>
              <a:t> </a:t>
            </a:r>
            <a:r>
              <a:rPr lang="tr-TR" dirty="0" err="1"/>
              <a:t>mold</a:t>
            </a:r>
            <a:r>
              <a:rPr lang="tr-TR" dirty="0"/>
              <a:t> </a:t>
            </a:r>
            <a:r>
              <a:rPr lang="tr-TR" dirty="0" err="1"/>
              <a:t>painting</a:t>
            </a:r>
            <a:r>
              <a:rPr lang="tr-TR" dirty="0"/>
              <a:t> </a:t>
            </a:r>
            <a:r>
              <a:rPr lang="tr-TR" dirty="0" err="1"/>
              <a:t>station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742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3E29F1-1943-0FE2-42F0-36509D39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72428"/>
            <a:ext cx="9692640" cy="869132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MELTING </a:t>
            </a:r>
            <a:r>
              <a:rPr lang="tr-T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CASTING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5BCE27-7C34-8D82-ABBE-D4183F868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9624"/>
            <a:ext cx="10515600" cy="4547339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produce Gray Cast Iron and Spheroidal Graphite Cast Iron in the desired quality with our 500-kilogram induction furnaces within the company.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44881E4-EE47-8C51-D763-F4B0B957C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47" y="2911634"/>
            <a:ext cx="6283105" cy="32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3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8AD9EC-D8B6-B579-1136-DD0C67E21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4033"/>
            <a:ext cx="10515600" cy="183020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achieve sustainable quality, we ensure traceability by creating records by performing liquid metal control with spectral and thermal analysis by our expert engineers.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7323A75-3B2E-3CA7-FD28-4D541774E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02" y="1602463"/>
            <a:ext cx="7957996" cy="43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81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FE8A347-64A6-FF7A-D530-F27302BA9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0247"/>
            <a:ext cx="10515600" cy="116407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Casting is carried out by controlling the temperature before casting and the time during casting in the prepared liquid metal.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BC0219B-AD6C-E2BA-3BC4-FC1D0E21D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10" y="1240325"/>
            <a:ext cx="8673220" cy="47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C515FF-87CB-D940-F6DC-4AA01FC1C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344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CLEANING </a:t>
            </a:r>
            <a:r>
              <a:rPr lang="tr-T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SHOTBLASTING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D55911B-79E0-FAA2-FB41-A249E2FC2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325"/>
            <a:ext cx="10515600" cy="4936638"/>
          </a:xfrm>
        </p:spPr>
        <p:txBody>
          <a:bodyPr/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cooling of the sand molds is completed, the sand molds are broken with a shaker and then the runners of the casting parts are cut and removed. The parts are then subjected to grinding and finishing processes (deburring, cleaning, sandblasting).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8CEEB6D-9E41-88FF-CA1F-506AE553F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57733"/>
            <a:ext cx="4177420" cy="234979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0269AFC-3222-384E-AE09-00B6516C1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65" y="2957734"/>
            <a:ext cx="4177419" cy="23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7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311CAE-CA1A-9235-38F3-C19DBE47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56458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tr-T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tr-T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FA4FE7-5BBC-3157-D97D-CBC435816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321"/>
            <a:ext cx="4181475" cy="448564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our company, controls are made on consumables and final products.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Controls made on consumables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 grain size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and mold strength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 dust amount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final products, a sample representing the charge is taken in each casting and chemical analysis, microstructure and hardness controls are made from this sample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413B179-35C5-CFB2-EB92-76CF4910E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1222218"/>
            <a:ext cx="375285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3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8C3812F-3BB7-EF96-7296-A4964268B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9" y="181069"/>
            <a:ext cx="5704690" cy="324793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A6865DB-F3CC-85A1-0AD0-1EE830755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42" y="181069"/>
            <a:ext cx="5704689" cy="324793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AE8654E-386E-28FF-FFA3-6A3B6A4C6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0" y="3490112"/>
            <a:ext cx="5704690" cy="320888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ECDA091-6442-B197-B341-D0F5E7D4A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40" y="3490112"/>
            <a:ext cx="5704690" cy="32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2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46B006-3403-337E-3D02-046B3B4A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566747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MACHINING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8D74E5-7502-13EC-B4C5-DEA49008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929"/>
            <a:ext cx="5257800" cy="4665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Theprocesssequencein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machiningis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follows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modeling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design applications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CNC programming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plannin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Tool Design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D499989-A029-272B-B83D-D172F601BC8B}"/>
              </a:ext>
            </a:extLst>
          </p:cNvPr>
          <p:cNvSpPr txBox="1"/>
          <p:nvPr/>
        </p:nvSpPr>
        <p:spPr>
          <a:xfrm>
            <a:off x="6246891" y="1403287"/>
            <a:ext cx="46082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precise size and geometry of parts are vital when manufacturing prototypes or actual products. Any errors in dimensions can have a significant impact on the entire production process.</a:t>
            </a:r>
            <a:r>
              <a:rPr lang="tr-TR" sz="2400" dirty="0" err="1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tr-TR" sz="2400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2400" dirty="0" err="1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tr-TR" sz="2400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tr-TR" sz="2400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tr-TR" sz="2400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0" i="0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Coordinate</a:t>
            </a:r>
            <a:r>
              <a:rPr lang="tr-TR" sz="2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0" i="0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Measuring</a:t>
            </a:r>
            <a:r>
              <a:rPr lang="tr-TR" sz="2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0" i="0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Machines</a:t>
            </a:r>
            <a:r>
              <a:rPr lang="tr-TR" sz="2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(CMM)</a:t>
            </a:r>
            <a:r>
              <a:rPr lang="tr-TR" sz="2400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29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E5A5DEF-4875-279D-0608-2B0848C96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4" y="407406"/>
            <a:ext cx="3343747" cy="250781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03A6F78-5AD6-58D3-DF77-7A873A653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21" y="407407"/>
            <a:ext cx="3343747" cy="250781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C63D13D-D908-CB8F-6E9B-B4285AE9B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68" y="407407"/>
            <a:ext cx="3343747" cy="250781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9D6231D3-C58B-864C-D1D0-E6E4F0D1A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4" y="3429000"/>
            <a:ext cx="3343747" cy="250781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DCDAAD7-0953-FC5F-0D3F-F2E922D355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21" y="3429001"/>
            <a:ext cx="3343747" cy="250781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85ED327B-1026-09E5-29EE-5F63C66B1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68" y="3429001"/>
            <a:ext cx="3343747" cy="25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1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7C3D2D-0539-8BB0-5E92-265D73C0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6269"/>
          </a:xfrm>
        </p:spPr>
        <p:txBody>
          <a:bodyPr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61D838-ACE5-234E-2BF8-C7B5A7530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63"/>
            <a:ext cx="3481654" cy="45745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 9001:2015 Quality Management System is implemented to ensure traceability and follow-up in all units.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B948C1B-3107-D4DA-B2A4-EE1DDD429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21" y="1421394"/>
            <a:ext cx="3481654" cy="49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023ACDE-69AB-F3BE-FE74-16A363667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672405"/>
            <a:ext cx="9801225" cy="55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1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C4369259-488F-8118-C169-25712EFA6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056052"/>
            <a:ext cx="6248400" cy="4279169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437FAF26-7255-24AF-5A51-1E64DA78F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77" y="476248"/>
            <a:ext cx="3691076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65D4A0C7-C103-F815-E6A7-44E8901B0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6" y="1422323"/>
            <a:ext cx="5443144" cy="4013353"/>
          </a:xfr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3D38D89-8B26-520F-CB4B-7C69DF3F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94" y="923924"/>
            <a:ext cx="358017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4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1A8D83-DF57-493C-B0B8-633259C7A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13360"/>
            <a:ext cx="9905998" cy="944880"/>
          </a:xfrm>
        </p:spPr>
        <p:txBody>
          <a:bodyPr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 FLOW CHART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D3CCC0E-9AD9-91F1-9EC9-5CF8198C09F0}"/>
              </a:ext>
            </a:extLst>
          </p:cNvPr>
          <p:cNvSpPr txBox="1"/>
          <p:nvPr/>
        </p:nvSpPr>
        <p:spPr>
          <a:xfrm>
            <a:off x="1080655" y="3244334"/>
            <a:ext cx="126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42BF8BB-7F32-88B4-8B4F-9DB943B99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03" y="1590418"/>
            <a:ext cx="9802593" cy="36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07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DD2DC6-433F-DDCF-4922-BF1942755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33680"/>
            <a:ext cx="9905998" cy="102836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DESING </a:t>
            </a:r>
            <a:r>
              <a:rPr lang="tr-T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MODELING</a:t>
            </a:r>
            <a:br>
              <a:rPr lang="tr-TR" b="1" dirty="0"/>
            </a:br>
            <a:endParaRPr lang="tr-TR" b="1" dirty="0"/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295C0C2A-0011-E2AF-B4EB-8CD376218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47" y="1262047"/>
            <a:ext cx="3801464" cy="2343273"/>
          </a:xfr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2C243905-7716-D311-B177-A141B772B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48" y="3605320"/>
            <a:ext cx="3801464" cy="2650625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89F32201-C670-F13A-2A45-EB1169D82883}"/>
              </a:ext>
            </a:extLst>
          </p:cNvPr>
          <p:cNvSpPr txBox="1"/>
          <p:nvPr/>
        </p:nvSpPr>
        <p:spPr>
          <a:xfrm>
            <a:off x="5495454" y="2728157"/>
            <a:ext cx="4843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Casting simulation of the products whose design is completed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Solidworks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 is done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Magmasoft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modeling process is carried out according to these results</a:t>
            </a:r>
            <a:r>
              <a:rPr lang="en-US" dirty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899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079909-0805-24AE-70E2-C8C78720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76960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MAKE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E8990B-9DD2-EA1C-7684-BE00A3F32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9920"/>
            <a:ext cx="10515600" cy="427704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section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are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semi-automatic SHELL core machines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fully automatic SHELL core machines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cold box core machines.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core section, cores are made in cold boxes and hot boxes to create the desired internal cavities within the part and are made ready for casting.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98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F137434-B103-C1BF-322F-30671DBD7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06" y="3428999"/>
            <a:ext cx="5939073" cy="2919980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D4532D4-BDE4-45A5-3161-25937290A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81" y="313989"/>
            <a:ext cx="5062112" cy="311501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3DBC1B0-6BA8-30F4-92C8-3781BCFDF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07" y="313989"/>
            <a:ext cx="5062113" cy="31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04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77E9312-E45F-164D-3E9C-9F54BC50A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28" y="1057274"/>
            <a:ext cx="4795363" cy="3048001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12DD7EE-C211-8E89-99CA-F321AC689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591" y="1057273"/>
            <a:ext cx="5010223" cy="304800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4729AA17-1D43-D9BD-95AF-471CACC04030}"/>
              </a:ext>
            </a:extLst>
          </p:cNvPr>
          <p:cNvSpPr txBox="1"/>
          <p:nvPr/>
        </p:nvSpPr>
        <p:spPr>
          <a:xfrm>
            <a:off x="3900766" y="4467225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Fully automatic shell core machines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909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69C32E-1367-CEA1-8D45-1B2D02B36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360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MOLDING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33B0CED-35C9-F9BD-6451-26FCAACD7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487"/>
            <a:ext cx="10515600" cy="267459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Alphaset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resin molding is done in the foundry.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strength values ​​offered by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Alphaset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resin molds, we can produce from 0.1 kilograms to 1000 kilograms.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company has a fully automatic Flip molding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molding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 with a capacity of 12 molds/hour.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tr-TR" dirty="0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2235D498-72FC-98D3-9362-F82EAEA2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00" y="3722224"/>
            <a:ext cx="3538523" cy="1963352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88749B63-C053-449E-C0D3-34C9D96E0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00" y="3722224"/>
            <a:ext cx="3295000" cy="1963352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492CACDC-3FDF-7F0F-90C1-7D5C90504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22224"/>
            <a:ext cx="3538523" cy="196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35FAFCD7-2476-EEE7-F764-3F1B67FB2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58" y="276225"/>
            <a:ext cx="3276597" cy="4368796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3E233834-B048-E463-DD69-40530B439226}"/>
              </a:ext>
            </a:extLst>
          </p:cNvPr>
          <p:cNvSpPr txBox="1"/>
          <p:nvPr/>
        </p:nvSpPr>
        <p:spPr>
          <a:xfrm>
            <a:off x="1810664" y="4874657"/>
            <a:ext cx="4124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our flip mold line, 4 different models can be produced simultaneously.</a:t>
            </a:r>
            <a:endParaRPr lang="tr-TR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B51C0695-ADC0-685A-6D1A-062E0774D328}"/>
              </a:ext>
            </a:extLst>
          </p:cNvPr>
          <p:cNvSpPr txBox="1"/>
          <p:nvPr/>
        </p:nvSpPr>
        <p:spPr>
          <a:xfrm>
            <a:off x="6657058" y="4874657"/>
            <a:ext cx="372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Continuous sand mixer with 6 tons/hour capacity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33D782C-91F9-B661-D56E-A018D5D32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76225"/>
            <a:ext cx="5687339" cy="43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1670"/>
      </p:ext>
    </p:extLst>
  </p:cSld>
  <p:clrMapOvr>
    <a:masterClrMapping/>
  </p:clrMapOvr>
</p:sld>
</file>

<file path=ppt/theme/theme1.xml><?xml version="1.0" encoding="utf-8"?>
<a:theme xmlns:a="http://schemas.openxmlformats.org/drawingml/2006/main" name="Manzara">
  <a:themeElements>
    <a:clrScheme name="Manzara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Manzar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nzar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TM03457515[[fn=Manzara]]</Template>
  <TotalTime>2222</TotalTime>
  <Words>533</Words>
  <Application>Microsoft Office PowerPoint</Application>
  <PresentationFormat>Geniş ekran</PresentationFormat>
  <Paragraphs>54</Paragraphs>
  <Slides>21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Schoolbook</vt:lpstr>
      <vt:lpstr>Times New Roman</vt:lpstr>
      <vt:lpstr>Wingdings 2</vt:lpstr>
      <vt:lpstr>Manzara</vt:lpstr>
      <vt:lpstr>VICAST METALLURGY  A.Ş.</vt:lpstr>
      <vt:lpstr>PowerPoint Sunusu</vt:lpstr>
      <vt:lpstr>PRODUCT FLOW CHART</vt:lpstr>
      <vt:lpstr>DESING and MODELING </vt:lpstr>
      <vt:lpstr>CORE MAKE</vt:lpstr>
      <vt:lpstr>PowerPoint Sunusu</vt:lpstr>
      <vt:lpstr>PowerPoint Sunusu</vt:lpstr>
      <vt:lpstr>MOLDING</vt:lpstr>
      <vt:lpstr>PowerPoint Sunusu</vt:lpstr>
      <vt:lpstr>PowerPoint Sunusu</vt:lpstr>
      <vt:lpstr>MELTING and CASTING</vt:lpstr>
      <vt:lpstr>PowerPoint Sunusu</vt:lpstr>
      <vt:lpstr>PowerPoint Sunusu</vt:lpstr>
      <vt:lpstr>CLEANING and SHOTBLASTING</vt:lpstr>
      <vt:lpstr>QUALITY CONTROL </vt:lpstr>
      <vt:lpstr>PowerPoint Sunusu</vt:lpstr>
      <vt:lpstr>MACHINING</vt:lpstr>
      <vt:lpstr>PowerPoint Sunusu</vt:lpstr>
      <vt:lpstr>QUALITY ASSURANCE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ofic pc</dc:creator>
  <cp:lastModifiedBy>ofic pc</cp:lastModifiedBy>
  <cp:revision>14</cp:revision>
  <dcterms:created xsi:type="dcterms:W3CDTF">2024-10-31T08:37:59Z</dcterms:created>
  <dcterms:modified xsi:type="dcterms:W3CDTF">2024-11-05T12:55:05Z</dcterms:modified>
</cp:coreProperties>
</file>